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318" r:id="rId2"/>
    <p:sldId id="320" r:id="rId3"/>
    <p:sldId id="292" r:id="rId4"/>
    <p:sldId id="294" r:id="rId5"/>
    <p:sldId id="295" r:id="rId6"/>
    <p:sldId id="297" r:id="rId7"/>
    <p:sldId id="303" r:id="rId8"/>
    <p:sldId id="301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12" r:id="rId17"/>
    <p:sldId id="313" r:id="rId18"/>
    <p:sldId id="314" r:id="rId19"/>
    <p:sldId id="311" r:id="rId20"/>
    <p:sldId id="321" r:id="rId21"/>
    <p:sldId id="315" r:id="rId22"/>
    <p:sldId id="323" r:id="rId23"/>
    <p:sldId id="324" r:id="rId24"/>
    <p:sldId id="316" r:id="rId25"/>
    <p:sldId id="325" r:id="rId26"/>
    <p:sldId id="319" r:id="rId27"/>
  </p:sldIdLst>
  <p:sldSz cx="12192000" cy="6858000"/>
  <p:notesSz cx="12192000" cy="6858000"/>
  <p:embeddedFontLst>
    <p:embeddedFont>
      <p:font typeface="Cambria Math" panose="02040503050406030204" pitchFamily="18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Verdana" panose="020B060403050404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8" roundtripDataSignature="AMtx7mg/JqYH/Fp1ByKJpB3e7TLNkOQr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5D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50162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472764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84883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22423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32275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435757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842270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443060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21497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466236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66965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73912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107317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288662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9949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52415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85128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52790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33986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47362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2305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63224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2086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82561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8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470" cy="35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50" b="1" i="0">
                <a:solidFill>
                  <a:srgbClr val="222C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body" idx="1"/>
          </p:nvPr>
        </p:nvSpPr>
        <p:spPr>
          <a:xfrm>
            <a:off x="440537" y="1191869"/>
            <a:ext cx="10939145" cy="2261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"/>
          <p:cNvSpPr txBox="1">
            <a:spLocks noGrp="1"/>
          </p:cNvSpPr>
          <p:nvPr>
            <p:ph type="ftr" idx="11"/>
          </p:nvPr>
        </p:nvSpPr>
        <p:spPr>
          <a:xfrm>
            <a:off x="440537" y="6436724"/>
            <a:ext cx="2894329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204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470" cy="35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50" b="1" i="0">
                <a:solidFill>
                  <a:srgbClr val="222C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ftr" idx="11"/>
          </p:nvPr>
        </p:nvSpPr>
        <p:spPr>
          <a:xfrm>
            <a:off x="440537" y="6436724"/>
            <a:ext cx="2894329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204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2"/>
          <p:cNvSpPr txBox="1">
            <a:spLocks noGrp="1"/>
          </p:cNvSpPr>
          <p:nvPr>
            <p:ph type="ftr" idx="11"/>
          </p:nvPr>
        </p:nvSpPr>
        <p:spPr>
          <a:xfrm>
            <a:off x="440537" y="6436724"/>
            <a:ext cx="2894329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204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3444" cy="685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13747" y="481583"/>
            <a:ext cx="1680972" cy="252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335511" y="419100"/>
            <a:ext cx="426720" cy="33985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7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5157470" cy="35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50" b="1" i="0" u="none" strike="noStrike" cap="none">
                <a:solidFill>
                  <a:srgbClr val="222C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body" idx="1"/>
          </p:nvPr>
        </p:nvSpPr>
        <p:spPr>
          <a:xfrm>
            <a:off x="440537" y="1191869"/>
            <a:ext cx="10939145" cy="2261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ftr" idx="11"/>
          </p:nvPr>
        </p:nvSpPr>
        <p:spPr>
          <a:xfrm>
            <a:off x="440537" y="6436724"/>
            <a:ext cx="2894329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204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381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38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381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381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381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81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81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1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8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9.png"/><Relationship Id="rId9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1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8546062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pt-BR" dirty="0" smtClean="0"/>
              <a:t>Introdução.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65;p3"/>
              <p:cNvSpPr txBox="1"/>
              <p:nvPr/>
            </p:nvSpPr>
            <p:spPr>
              <a:xfrm>
                <a:off x="439318" y="783850"/>
                <a:ext cx="11069100" cy="41487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90500" rIns="0" bIns="0" anchor="t" anchorCtr="0">
                <a:spAutoFit/>
              </a:bodyPr>
              <a:lstStyle/>
              <a:p>
                <a:pPr marL="355600" lvl="0" indent="-34290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Diversos estudos que apontam o uso de circuitos </a:t>
                </a:r>
                <a:r>
                  <a:rPr lang="pt-BR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fotônicos</a:t>
                </a: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 para sensoriamento. Desde anéis ressonantes [1], </a:t>
                </a:r>
                <a:r>
                  <a:rPr lang="pt-BR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MMI’s</a:t>
                </a: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 [2] e grade de </a:t>
                </a:r>
                <a:r>
                  <a:rPr lang="pt-BR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bragg</a:t>
                </a: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 em fibra ótica [3];</a:t>
                </a:r>
              </a:p>
              <a:p>
                <a:pPr marL="355600" lvl="0" indent="-34290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Para esse trabalho é estudada a grade de </a:t>
                </a:r>
                <a:r>
                  <a:rPr lang="pt-BR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bragg</a:t>
                </a: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 integrada, feita na plataforma SOI, para aplicações voltadas a sensoriamento de deformação (</a:t>
                </a:r>
                <a:r>
                  <a:rPr lang="pt-BR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Strain</a:t>
                </a: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), </a:t>
                </a:r>
                <a:r>
                  <a:rPr lang="pt-BR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sem a utilização de OSA (</a:t>
                </a:r>
                <a:r>
                  <a:rPr lang="pt-BR" sz="1600" b="1" dirty="0" err="1" smtClean="0">
                    <a:latin typeface="Verdana"/>
                    <a:ea typeface="Verdana"/>
                    <a:cs typeface="Verdana"/>
                    <a:sym typeface="Verdana"/>
                  </a:rPr>
                  <a:t>Optical</a:t>
                </a:r>
                <a:r>
                  <a:rPr lang="pt-BR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 Spectrum </a:t>
                </a:r>
                <a:r>
                  <a:rPr lang="pt-BR" sz="1600" b="1" dirty="0" err="1" smtClean="0">
                    <a:latin typeface="Verdana"/>
                    <a:ea typeface="Verdana"/>
                    <a:cs typeface="Verdana"/>
                    <a:sym typeface="Verdana"/>
                  </a:rPr>
                  <a:t>Analyzer</a:t>
                </a: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). O foco é conseguir o sensoriamento apenas com análise de potências;</a:t>
                </a:r>
              </a:p>
              <a:p>
                <a:pPr marL="355600" lvl="0" indent="-34290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b="1" dirty="0" err="1" smtClean="0">
                    <a:latin typeface="Verdana"/>
                    <a:ea typeface="Verdana"/>
                    <a:cs typeface="Verdana"/>
                    <a:sym typeface="Verdana"/>
                  </a:rPr>
                  <a:t>Strain</a:t>
                </a: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, (em português, </a:t>
                </a:r>
                <a:r>
                  <a:rPr lang="pt-BR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deformação</a:t>
                </a: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) é uma grandeza física que mede o quanto houve de variação no comprimento, deformação relativa, dada uma força/tensão mecânica;</a:t>
                </a:r>
              </a:p>
              <a:p>
                <a:pPr marL="355600" lvl="0" indent="-34290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É uma grandeza </a:t>
                </a:r>
                <a:r>
                  <a:rPr lang="pt-BR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adimensional</a:t>
                </a: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 dada normalmente em m/m, muitas vezes sendo expressas por uma porcentagem, ou de forma decimal;</a:t>
                </a:r>
              </a:p>
              <a:p>
                <a:pPr marL="355600" lvl="0" indent="-34290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Matematicamente pode ser expresso por:</a:t>
                </a:r>
              </a:p>
              <a:p>
                <a:pPr marL="12700" lvl="0" algn="just">
                  <a:buSzPts val="2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  <a:ea typeface="Verdana"/>
                          <a:cs typeface="Verdana"/>
                          <a:sym typeface="Verdana"/>
                        </a:rPr>
                        <m:t>𝑆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  <a:ea typeface="Verdana"/>
                          <a:cs typeface="Verdana"/>
                          <a:sym typeface="Verdana"/>
                        </a:rPr>
                        <m:t>=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  <a:ea typeface="Verdana"/>
                              <a:sym typeface="Verdana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1600" b="0" i="0" smtClean="0">
                              <a:latin typeface="Cambria Math" panose="02040503050406030204" pitchFamily="18" charset="0"/>
                              <a:ea typeface="Verdana"/>
                              <a:sym typeface="Verdana"/>
                            </a:rPr>
                            <m:t>Δ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/>
                              <a:sym typeface="Verdana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  <a:ea typeface="Verdana"/>
                                  <a:sym typeface="Verdana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  <a:ea typeface="Verdana"/>
                                  <a:sym typeface="Verdana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  <a:ea typeface="Verdana"/>
                                  <a:sym typeface="Verdana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  <a:ea typeface="Verdana"/>
                          <a:sym typeface="Verdana"/>
                        </a:rPr>
                        <m:t>=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  <a:ea typeface="Verdana"/>
                              <a:sym typeface="Verdana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/>
                              <a:sym typeface="Verdana"/>
                            </a:rPr>
                            <m:t>𝐿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/>
                              <a:sym typeface="Verdana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  <a:ea typeface="Verdana"/>
                                  <a:sym typeface="Verdana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  <a:ea typeface="Verdana"/>
                                  <a:sym typeface="Verdana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  <a:ea typeface="Verdana"/>
                                  <a:sym typeface="Verdana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  <a:ea typeface="Verdana"/>
                                  <a:sym typeface="Verdana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  <a:ea typeface="Verdana"/>
                                  <a:sym typeface="Verdana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  <a:ea typeface="Verdana"/>
                                  <a:sym typeface="Verdana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sz="1600" b="0" dirty="0" smtClean="0">
                  <a:latin typeface="Verdana"/>
                  <a:ea typeface="Verdana"/>
                  <a:sym typeface="Verdana"/>
                </a:endParaRPr>
              </a:p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Onde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  <a:ea typeface="Verdana"/>
                        <a:cs typeface="Verdana"/>
                        <a:sym typeface="Verdana"/>
                      </a:rPr>
                      <m:t>𝑆</m:t>
                    </m:r>
                  </m:oMath>
                </a14:m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 é a deformação (conhecido aqui como </a:t>
                </a:r>
                <a:r>
                  <a:rPr lang="pt-BR" sz="1600" b="1" dirty="0" smtClean="0">
                    <a:latin typeface="Verdana"/>
                    <a:ea typeface="Verdana"/>
                    <a:cs typeface="Verdana"/>
                    <a:sym typeface="Verdana"/>
                  </a:rPr>
                  <a:t>deformação de engenharia</a:t>
                </a: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),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  <a:ea typeface="Verdana"/>
                        <a:cs typeface="Verdana"/>
                        <a:sym typeface="Verdana"/>
                      </a:rPr>
                      <m:t>𝐿</m:t>
                    </m:r>
                  </m:oMath>
                </a14:m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 é o comprimento dada deformação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  <a:ea typeface="Verdana"/>
                        <a:cs typeface="Verdana"/>
                        <a:sym typeface="Verdana"/>
                      </a:rPr>
                      <m:t>𝑆</m:t>
                    </m:r>
                  </m:oMath>
                </a14:m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 aplicada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  <a:ea typeface="Verdana"/>
                            <a:cs typeface="Verdana"/>
                            <a:sym typeface="Verdana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Verdana"/>
                            <a:cs typeface="Verdana"/>
                            <a:sym typeface="Verdana"/>
                          </a:rPr>
                          <m:t>𝑙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Verdana"/>
                            <a:cs typeface="Verdana"/>
                            <a:sym typeface="Verdana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 é o comprimento quando livre de tensão;</a:t>
                </a:r>
              </a:p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Expressando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  <a:ea typeface="Verdana"/>
                        <a:cs typeface="Verdana"/>
                        <a:sym typeface="Verdana"/>
                      </a:rPr>
                      <m:t>𝐿</m:t>
                    </m:r>
                  </m:oMath>
                </a14:m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 em função de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  <a:ea typeface="Verdana"/>
                        <a:cs typeface="Verdana"/>
                        <a:sym typeface="Verdana"/>
                      </a:rPr>
                      <m:t>𝑆</m:t>
                    </m:r>
                  </m:oMath>
                </a14:m>
                <a:r>
                  <a:rPr lang="pt-BR" sz="1600" dirty="0" smtClean="0">
                    <a:latin typeface="Verdana"/>
                    <a:ea typeface="Verdana"/>
                    <a:cs typeface="Verdana"/>
                    <a:sym typeface="Verdana"/>
                  </a:rPr>
                  <a:t>, temos:</a:t>
                </a:r>
              </a:p>
              <a:p>
                <a:pPr marL="12700" lvl="0" algn="just">
                  <a:buSzPts val="2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  <a:ea typeface="Verdana"/>
                          <a:cs typeface="Verdana"/>
                          <a:sym typeface="Verdana"/>
                        </a:rPr>
                        <m:t>𝐿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  <a:ea typeface="Verdana"/>
                          <a:cs typeface="Verdana"/>
                          <a:sym typeface="Verdana"/>
                        </a:rPr>
                        <m:t>=</m:t>
                      </m:r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  <a:ea typeface="Verdana"/>
                              <a:cs typeface="Verdana"/>
                              <a:sym typeface="Verdana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/>
                              <a:cs typeface="Verdana"/>
                              <a:sym typeface="Verdana"/>
                            </a:rPr>
                            <m:t>𝑙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/>
                              <a:cs typeface="Verdana"/>
                              <a:sym typeface="Verdana"/>
                            </a:rPr>
                            <m:t>0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  <a:ea typeface="Verdana"/>
                          <a:cs typeface="Verdana"/>
                          <a:sym typeface="Verdana"/>
                        </a:rPr>
                        <m:t>(1+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  <a:ea typeface="Verdana"/>
                          <a:cs typeface="Verdana"/>
                          <a:sym typeface="Verdana"/>
                        </a:rPr>
                        <m:t>𝑆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  <a:ea typeface="Verdana"/>
                          <a:cs typeface="Verdana"/>
                          <a:sym typeface="Verdana"/>
                        </a:rPr>
                        <m:t>)</m:t>
                      </m:r>
                    </m:oMath>
                  </m:oMathPara>
                </a14:m>
                <a:endParaRPr lang="pt-BR" sz="1600" dirty="0" smtClean="0"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</mc:Choice>
        <mc:Fallback xmlns="">
          <p:sp>
            <p:nvSpPr>
              <p:cNvPr id="10" name="Google Shape;65;p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18" y="783850"/>
                <a:ext cx="11069100" cy="4148764"/>
              </a:xfrm>
              <a:prstGeom prst="rect">
                <a:avLst/>
              </a:prstGeom>
              <a:blipFill>
                <a:blip r:embed="rId3"/>
                <a:stretch>
                  <a:fillRect l="-1211" r="-1156" b="-11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24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6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4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/>
              <a:t>Qual o máximo de deformação que é possível aplicar mantendo a relação de potência linear?</a:t>
            </a:r>
            <a:endParaRPr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30" y="1862700"/>
            <a:ext cx="3938102" cy="394208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832" y="1862700"/>
            <a:ext cx="3938102" cy="394208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447" y="1862700"/>
            <a:ext cx="3780589" cy="3856965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623527" y="1862700"/>
            <a:ext cx="643812" cy="15271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 rot="16200000">
            <a:off x="-45908" y="3751647"/>
            <a:ext cx="653782" cy="12850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808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6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5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Variando o comprimento de onda do laser na faixa para obter o ponto ótimo.</a:t>
            </a:r>
            <a:endParaRPr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930" y="2135635"/>
            <a:ext cx="4313801" cy="431815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927" y="2117647"/>
            <a:ext cx="4331771" cy="4336146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2648812" y="2135635"/>
            <a:ext cx="766193" cy="18042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 rot="16200000">
            <a:off x="827444" y="4217591"/>
            <a:ext cx="863219" cy="15424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439317" y="1204654"/>
                <a:ext cx="1131348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O comprimento de onda de um dos lasers é mantido fixo (linha azul) enquanto que o segundo lasers é variado. Note que conforme a distância de comprimento de ondas dos lasers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/>
                        <a:sym typeface="Verdana"/>
                      </a:rPr>
                      <m:t>Δ</m:t>
                    </m:r>
                    <m:r>
                      <a:rPr lang="pt-B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/>
                        <a:sym typeface="Verdana"/>
                      </a:rPr>
                      <m:t>𝜆</m:t>
                    </m:r>
                  </m:oMath>
                </a14:m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) aumenta, a relação de potências vai perdendo a linearidade.</a:t>
                </a:r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17" y="1204654"/>
                <a:ext cx="11313485" cy="830997"/>
              </a:xfrm>
              <a:prstGeom prst="rect">
                <a:avLst/>
              </a:prstGeom>
              <a:blipFill>
                <a:blip r:embed="rId5"/>
                <a:stretch>
                  <a:fillRect l="-377" t="-7353" r="-323" b="-88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909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6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5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Variando o comprimento de onda do laser na faixa para obter o ponto ótimo.</a:t>
            </a:r>
            <a:endParaRPr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86" y="1352444"/>
            <a:ext cx="2988319" cy="3049716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859" y="1334347"/>
            <a:ext cx="2991758" cy="3053226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905" y="1322372"/>
            <a:ext cx="3003493" cy="3065202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617" y="1359223"/>
            <a:ext cx="2967383" cy="3028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ela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84329"/>
                  </p:ext>
                </p:extLst>
              </p:nvPr>
            </p:nvGraphicFramePr>
            <p:xfrm>
              <a:off x="569166" y="4619862"/>
              <a:ext cx="10534264" cy="14833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200401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1856792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  <a:gridCol w="1791478">
                      <a:extLst>
                        <a:ext uri="{9D8B030D-6E8A-4147-A177-3AD203B41FA5}">
                          <a16:colId xmlns:a16="http://schemas.microsoft.com/office/drawing/2014/main" val="3048828573"/>
                        </a:ext>
                      </a:extLst>
                    </a:gridCol>
                    <a:gridCol w="1791477">
                      <a:extLst>
                        <a:ext uri="{9D8B030D-6E8A-4147-A177-3AD203B41FA5}">
                          <a16:colId xmlns:a16="http://schemas.microsoft.com/office/drawing/2014/main" val="876122776"/>
                        </a:ext>
                      </a:extLst>
                    </a:gridCol>
                    <a:gridCol w="1894116">
                      <a:extLst>
                        <a:ext uri="{9D8B030D-6E8A-4147-A177-3AD203B41FA5}">
                          <a16:colId xmlns:a16="http://schemas.microsoft.com/office/drawing/2014/main" val="13331469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𝟎𝟎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𝟔𝟕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𝟒𝟒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𝟎𝟕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0,12%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0,25 %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0,61 %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1,02 %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0,10%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0,17 %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0,41 %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0,62 %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28,38/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104,92/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131,65</a:t>
                          </a:r>
                          <a:r>
                            <a:rPr lang="pt-BR" baseline="0" dirty="0" smtClean="0"/>
                            <a:t>/</a:t>
                          </a:r>
                          <a:r>
                            <a:rPr lang="pt-BR" baseline="0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ela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84329"/>
                  </p:ext>
                </p:extLst>
              </p:nvPr>
            </p:nvGraphicFramePr>
            <p:xfrm>
              <a:off x="569166" y="4619862"/>
              <a:ext cx="10534264" cy="14833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200401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1856792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  <a:gridCol w="1791478">
                      <a:extLst>
                        <a:ext uri="{9D8B030D-6E8A-4147-A177-3AD203B41FA5}">
                          <a16:colId xmlns:a16="http://schemas.microsoft.com/office/drawing/2014/main" val="3048828573"/>
                        </a:ext>
                      </a:extLst>
                    </a:gridCol>
                    <a:gridCol w="1791477">
                      <a:extLst>
                        <a:ext uri="{9D8B030D-6E8A-4147-A177-3AD203B41FA5}">
                          <a16:colId xmlns:a16="http://schemas.microsoft.com/office/drawing/2014/main" val="876122776"/>
                        </a:ext>
                      </a:extLst>
                    </a:gridCol>
                    <a:gridCol w="1894116">
                      <a:extLst>
                        <a:ext uri="{9D8B030D-6E8A-4147-A177-3AD203B41FA5}">
                          <a16:colId xmlns:a16="http://schemas.microsoft.com/office/drawing/2014/main" val="13331469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74426" t="-6557" r="-297705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84694" t="-6557" r="-208844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84694" t="-6557" r="-108844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58199" t="-6557" r="-2894" b="-3196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0,12%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0,25 %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0,61 %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1,02 %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0,10%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0,17 %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0,41 %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0,62 %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28,38/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104,92/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131,65</a:t>
                          </a:r>
                          <a:r>
                            <a:rPr lang="pt-BR" baseline="0" dirty="0" smtClean="0"/>
                            <a:t>/</a:t>
                          </a:r>
                          <a:r>
                            <a:rPr lang="pt-BR" baseline="0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1622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6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Deformação apenas em x.</a:t>
            </a:r>
            <a:endParaRPr dirty="0"/>
          </a:p>
        </p:txBody>
      </p:sp>
      <p:sp>
        <p:nvSpPr>
          <p:cNvPr id="2" name="Retângulo 1"/>
          <p:cNvSpPr/>
          <p:nvPr/>
        </p:nvSpPr>
        <p:spPr>
          <a:xfrm>
            <a:off x="439317" y="913769"/>
            <a:ext cx="1131348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A equação utilizada foi a mesma apresentada anteriormente, porém, multiplicando apenas as dimensões que variam com x por um fator (1+S);</a:t>
            </a:r>
            <a:endParaRPr lang="pt-BR" sz="16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Caso fosse mantida a mesma variação de 0 à 8 </a:t>
            </a:r>
            <a:r>
              <a:rPr lang="pt-BR" sz="16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milistrain</a:t>
            </a:r>
            <a:r>
              <a:rPr lang="pt-BR" sz="16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, não seria possível observar a região limiar onde a razão de potências deixa de ser linear. Por isso, agora é aplicada uma deformação de 0 à 16 </a:t>
            </a:r>
            <a:r>
              <a:rPr lang="pt-BR" sz="16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milistrain</a:t>
            </a:r>
            <a:r>
              <a:rPr lang="pt-BR" sz="16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69" y="2308228"/>
            <a:ext cx="4427026" cy="443149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329" y="2446617"/>
            <a:ext cx="4294555" cy="429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3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946" y="2269117"/>
            <a:ext cx="4516017" cy="452057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964" y="2269117"/>
            <a:ext cx="4516017" cy="4520578"/>
          </a:xfrm>
          <a:prstGeom prst="rect">
            <a:avLst/>
          </a:prstGeom>
        </p:spPr>
      </p:pic>
      <p:sp>
        <p:nvSpPr>
          <p:cNvPr id="11" name="Google Shape;66;p3"/>
          <p:cNvSpPr txBox="1">
            <a:spLocks/>
          </p:cNvSpPr>
          <p:nvPr/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50" b="1" i="0" u="none" strike="noStrike" cap="none">
                <a:solidFill>
                  <a:srgbClr val="222C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buClr>
                <a:schemeClr val="dk1"/>
              </a:buClr>
            </a:pPr>
            <a:r>
              <a:rPr lang="pt-BR" dirty="0"/>
              <a:t>6</a:t>
            </a:r>
            <a:r>
              <a:rPr lang="pt-BR" dirty="0" smtClean="0"/>
              <a:t>º Etapa – </a:t>
            </a:r>
            <a:r>
              <a:rPr lang="pt-BR" dirty="0"/>
              <a:t>Deformação apenas em x.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439317" y="913769"/>
                <a:ext cx="11313485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Novamente o comprimento dos lasers é alterado para tentar obter a melhor relação de angulação e linearidade;</a:t>
                </a:r>
              </a:p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O comprimento de um laser é fixo (em azul) e o outro é variado;</a:t>
                </a:r>
              </a:p>
              <a:p>
                <a:pPr marL="29845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Conforme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/>
                        <a:sym typeface="Verdana"/>
                      </a:rPr>
                      <m:t>Δ</m:t>
                    </m:r>
                    <m:r>
                      <a:rPr lang="pt-B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/>
                        <a:sym typeface="Verdana"/>
                      </a:rPr>
                      <m:t>𝜆</m:t>
                    </m:r>
                  </m:oMath>
                </a14:m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entre os lasers aumenta tem-se a presença de lóbulos secundários, tirando a característica de linearidade.</a:t>
                </a:r>
                <a:endParaRPr lang="pt-BR" sz="16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endParaRPr lang="pt-BR" sz="1600" dirty="0" smtClean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17" y="913769"/>
                <a:ext cx="11313485" cy="1569660"/>
              </a:xfrm>
              <a:prstGeom prst="rect">
                <a:avLst/>
              </a:prstGeom>
              <a:blipFill>
                <a:blip r:embed="rId5"/>
                <a:stretch>
                  <a:fillRect l="-377" t="-3891" r="-32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512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ela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8101203"/>
                  </p:ext>
                </p:extLst>
              </p:nvPr>
            </p:nvGraphicFramePr>
            <p:xfrm>
              <a:off x="569166" y="4619862"/>
              <a:ext cx="10534264" cy="14833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200401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1856792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  <a:gridCol w="1791478">
                      <a:extLst>
                        <a:ext uri="{9D8B030D-6E8A-4147-A177-3AD203B41FA5}">
                          <a16:colId xmlns:a16="http://schemas.microsoft.com/office/drawing/2014/main" val="3048828573"/>
                        </a:ext>
                      </a:extLst>
                    </a:gridCol>
                    <a:gridCol w="1791477">
                      <a:extLst>
                        <a:ext uri="{9D8B030D-6E8A-4147-A177-3AD203B41FA5}">
                          <a16:colId xmlns:a16="http://schemas.microsoft.com/office/drawing/2014/main" val="876122776"/>
                        </a:ext>
                      </a:extLst>
                    </a:gridCol>
                    <a:gridCol w="1894116">
                      <a:extLst>
                        <a:ext uri="{9D8B030D-6E8A-4147-A177-3AD203B41FA5}">
                          <a16:colId xmlns:a16="http://schemas.microsoft.com/office/drawing/2014/main" val="13331469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𝟎𝟎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𝟖𝟏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𝟕𝟒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𝟕𝟎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0,14%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0,34 %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0,82 %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1,16 %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0,12%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0,22 %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0,52 %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0,67 %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17,26/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70,27/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81,82</a:t>
                          </a:r>
                          <a:r>
                            <a:rPr lang="pt-BR" baseline="0" dirty="0" smtClean="0"/>
                            <a:t>/</a:t>
                          </a:r>
                          <a:r>
                            <a:rPr lang="pt-BR" baseline="0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ela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8101203"/>
                  </p:ext>
                </p:extLst>
              </p:nvPr>
            </p:nvGraphicFramePr>
            <p:xfrm>
              <a:off x="569166" y="4619862"/>
              <a:ext cx="10534264" cy="14833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200401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1856792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  <a:gridCol w="1791478">
                      <a:extLst>
                        <a:ext uri="{9D8B030D-6E8A-4147-A177-3AD203B41FA5}">
                          <a16:colId xmlns:a16="http://schemas.microsoft.com/office/drawing/2014/main" val="3048828573"/>
                        </a:ext>
                      </a:extLst>
                    </a:gridCol>
                    <a:gridCol w="1791477">
                      <a:extLst>
                        <a:ext uri="{9D8B030D-6E8A-4147-A177-3AD203B41FA5}">
                          <a16:colId xmlns:a16="http://schemas.microsoft.com/office/drawing/2014/main" val="876122776"/>
                        </a:ext>
                      </a:extLst>
                    </a:gridCol>
                    <a:gridCol w="1894116">
                      <a:extLst>
                        <a:ext uri="{9D8B030D-6E8A-4147-A177-3AD203B41FA5}">
                          <a16:colId xmlns:a16="http://schemas.microsoft.com/office/drawing/2014/main" val="13331469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4426" t="-6557" r="-297705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84694" t="-6557" r="-208844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84694" t="-6557" r="-108844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58199" t="-6557" r="-2894" b="-3196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0,14%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0,34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0,82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1,16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0,12%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0,22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0,52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0,67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17,26/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70,27/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81,82</a:t>
                          </a:r>
                          <a:r>
                            <a:rPr lang="pt-BR" baseline="0" dirty="0" smtClean="0"/>
                            <a:t>/</a:t>
                          </a:r>
                          <a:r>
                            <a:rPr lang="pt-BR" baseline="0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15" y="1104670"/>
            <a:ext cx="2946310" cy="300684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425" y="1104670"/>
            <a:ext cx="2946310" cy="300684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916" y="1104670"/>
            <a:ext cx="2946310" cy="300684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407" y="1107057"/>
            <a:ext cx="2943971" cy="3004457"/>
          </a:xfrm>
          <a:prstGeom prst="rect">
            <a:avLst/>
          </a:prstGeom>
        </p:spPr>
      </p:pic>
      <p:sp>
        <p:nvSpPr>
          <p:cNvPr id="16" name="Google Shape;66;p3"/>
          <p:cNvSpPr txBox="1">
            <a:spLocks/>
          </p:cNvSpPr>
          <p:nvPr/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50" b="1" i="0" u="none" strike="noStrike" cap="none">
                <a:solidFill>
                  <a:srgbClr val="222C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buClr>
                <a:schemeClr val="dk1"/>
              </a:buClr>
            </a:pPr>
            <a:r>
              <a:rPr lang="pt-BR" dirty="0"/>
              <a:t>6</a:t>
            </a:r>
            <a:r>
              <a:rPr lang="pt-BR" dirty="0" smtClean="0"/>
              <a:t>º Etapa – </a:t>
            </a:r>
            <a:r>
              <a:rPr lang="pt-BR" dirty="0"/>
              <a:t>Deformação apenas em x.</a:t>
            </a:r>
          </a:p>
        </p:txBody>
      </p:sp>
    </p:spTree>
    <p:extLst>
      <p:ext uri="{BB962C8B-B14F-4D97-AF65-F5344CB8AC3E}">
        <p14:creationId xmlns:p14="http://schemas.microsoft.com/office/powerpoint/2010/main" val="46115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16" name="Google Shape;66;p3"/>
          <p:cNvSpPr txBox="1">
            <a:spLocks/>
          </p:cNvSpPr>
          <p:nvPr/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50" b="1" i="0" u="none" strike="noStrike" cap="none">
                <a:solidFill>
                  <a:srgbClr val="222C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buClr>
                <a:schemeClr val="dk1"/>
              </a:buClr>
            </a:pPr>
            <a:r>
              <a:rPr lang="pt-BR" dirty="0"/>
              <a:t>7</a:t>
            </a:r>
            <a:r>
              <a:rPr lang="pt-BR" dirty="0" smtClean="0"/>
              <a:t>º Etapa – </a:t>
            </a:r>
            <a:r>
              <a:rPr lang="pt-BR" dirty="0"/>
              <a:t>Deformação apenas em </a:t>
            </a:r>
            <a:r>
              <a:rPr lang="pt-BR" dirty="0" smtClean="0"/>
              <a:t>y.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73" y="2137352"/>
            <a:ext cx="4481115" cy="448564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443" y="2286000"/>
            <a:ext cx="4376699" cy="4376699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439317" y="870805"/>
            <a:ext cx="1107018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A equação utilizada foi a mesma apresentada anteriormente, porém, multiplicando apenas as dimensões que variam com x por um fator (1+S</a:t>
            </a:r>
            <a:r>
              <a:rPr lang="pt-BR" sz="16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);</a:t>
            </a:r>
          </a:p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Note que a mesma variação de 0 à 16 </a:t>
            </a:r>
            <a:r>
              <a:rPr lang="pt-BR" sz="16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milistrain</a:t>
            </a:r>
            <a:r>
              <a:rPr lang="pt-BR" sz="16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é realizada. O dispositivo consegue suportar mais deformação nessa situação de simulação.</a:t>
            </a:r>
            <a:endParaRPr lang="pt-BR" sz="16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6697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16" name="Google Shape;66;p3"/>
          <p:cNvSpPr txBox="1">
            <a:spLocks/>
          </p:cNvSpPr>
          <p:nvPr/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50" b="1" i="0" u="none" strike="noStrike" cap="none">
                <a:solidFill>
                  <a:srgbClr val="222C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buClr>
                <a:schemeClr val="dk1"/>
              </a:buClr>
            </a:pPr>
            <a:r>
              <a:rPr lang="pt-BR" dirty="0"/>
              <a:t>7</a:t>
            </a:r>
            <a:r>
              <a:rPr lang="pt-BR" dirty="0" smtClean="0"/>
              <a:t>º Etapa – </a:t>
            </a:r>
            <a:r>
              <a:rPr lang="pt-BR" dirty="0"/>
              <a:t>Deformação apenas em </a:t>
            </a:r>
            <a:r>
              <a:rPr lang="pt-BR" dirty="0" smtClean="0"/>
              <a:t>y.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857" y="1906274"/>
            <a:ext cx="4711959" cy="471671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795" y="1903444"/>
            <a:ext cx="4852062" cy="4856963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439317" y="870805"/>
            <a:ext cx="1107018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O comprimento do laser também foi variado (linhas vermelhas) com a mesma quantidade de passos, fixando o outro laser(linha azul);</a:t>
            </a:r>
          </a:p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Como nenhum lóbulo secundário é englobado em toda a faixa varrida, a razão de potências é basicamente linear para qualquer comprimento de laser;</a:t>
            </a:r>
            <a:endParaRPr lang="pt-BR" sz="16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42605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ela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2599476"/>
                  </p:ext>
                </p:extLst>
              </p:nvPr>
            </p:nvGraphicFramePr>
            <p:xfrm>
              <a:off x="569166" y="4619862"/>
              <a:ext cx="10534264" cy="14833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200401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1856792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  <a:gridCol w="1791478">
                      <a:extLst>
                        <a:ext uri="{9D8B030D-6E8A-4147-A177-3AD203B41FA5}">
                          <a16:colId xmlns:a16="http://schemas.microsoft.com/office/drawing/2014/main" val="3048828573"/>
                        </a:ext>
                      </a:extLst>
                    </a:gridCol>
                    <a:gridCol w="1791477">
                      <a:extLst>
                        <a:ext uri="{9D8B030D-6E8A-4147-A177-3AD203B41FA5}">
                          <a16:colId xmlns:a16="http://schemas.microsoft.com/office/drawing/2014/main" val="876122776"/>
                        </a:ext>
                      </a:extLst>
                    </a:gridCol>
                    <a:gridCol w="1894116">
                      <a:extLst>
                        <a:ext uri="{9D8B030D-6E8A-4147-A177-3AD203B41FA5}">
                          <a16:colId xmlns:a16="http://schemas.microsoft.com/office/drawing/2014/main" val="13331469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𝟎𝟎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𝟕𝟔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𝟖𝟗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𝟔𝟓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0,04%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0,16 %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0,12 %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0,56 %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0,04%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0,19 %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0,06 %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0,38 %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5,51/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10,66/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16,27</a:t>
                          </a:r>
                          <a:r>
                            <a:rPr lang="pt-BR" baseline="0" dirty="0" smtClean="0"/>
                            <a:t>/</a:t>
                          </a:r>
                          <a:r>
                            <a:rPr lang="pt-BR" baseline="0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25,45/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ela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2599476"/>
                  </p:ext>
                </p:extLst>
              </p:nvPr>
            </p:nvGraphicFramePr>
            <p:xfrm>
              <a:off x="569166" y="4619862"/>
              <a:ext cx="10534264" cy="14833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200401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1856792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  <a:gridCol w="1791478">
                      <a:extLst>
                        <a:ext uri="{9D8B030D-6E8A-4147-A177-3AD203B41FA5}">
                          <a16:colId xmlns:a16="http://schemas.microsoft.com/office/drawing/2014/main" val="3048828573"/>
                        </a:ext>
                      </a:extLst>
                    </a:gridCol>
                    <a:gridCol w="1791477">
                      <a:extLst>
                        <a:ext uri="{9D8B030D-6E8A-4147-A177-3AD203B41FA5}">
                          <a16:colId xmlns:a16="http://schemas.microsoft.com/office/drawing/2014/main" val="876122776"/>
                        </a:ext>
                      </a:extLst>
                    </a:gridCol>
                    <a:gridCol w="1894116">
                      <a:extLst>
                        <a:ext uri="{9D8B030D-6E8A-4147-A177-3AD203B41FA5}">
                          <a16:colId xmlns:a16="http://schemas.microsoft.com/office/drawing/2014/main" val="13331469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4426" t="-6557" r="-297705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84694" t="-6557" r="-208844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84694" t="-6557" r="-108844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58199" t="-6557" r="-2894" b="-3196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0,04%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0,16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0,12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0,56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0,04%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0,19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0,06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0,38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5,51/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10,66/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16,27</a:t>
                          </a:r>
                          <a:r>
                            <a:rPr lang="pt-BR" baseline="0" dirty="0" smtClean="0"/>
                            <a:t>/</a:t>
                          </a:r>
                          <a:r>
                            <a:rPr lang="pt-BR" baseline="0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25,45/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Google Shape;66;p3"/>
          <p:cNvSpPr txBox="1">
            <a:spLocks/>
          </p:cNvSpPr>
          <p:nvPr/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50" b="1" i="0" u="none" strike="noStrike" cap="none">
                <a:solidFill>
                  <a:srgbClr val="222C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buClr>
                <a:schemeClr val="dk1"/>
              </a:buClr>
            </a:pPr>
            <a:r>
              <a:rPr lang="pt-BR" dirty="0"/>
              <a:t>7</a:t>
            </a:r>
            <a:r>
              <a:rPr lang="pt-BR" dirty="0" smtClean="0"/>
              <a:t>º Etapa – </a:t>
            </a:r>
            <a:r>
              <a:rPr lang="pt-BR" dirty="0"/>
              <a:t>Deformação apenas em </a:t>
            </a:r>
            <a:r>
              <a:rPr lang="pt-BR" dirty="0" smtClean="0"/>
              <a:t>y.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30" y="1119043"/>
            <a:ext cx="2944589" cy="300508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819" y="1119043"/>
            <a:ext cx="2944589" cy="300508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009" y="1119043"/>
            <a:ext cx="2944588" cy="300508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198" y="1119043"/>
            <a:ext cx="2944589" cy="300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6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66;p3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439317" y="430783"/>
                <a:ext cx="8816649" cy="3430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2050" rIns="0" bIns="0" anchor="t" anchorCtr="0">
                <a:spAutoFit/>
              </a:bodyPr>
              <a:lstStyle/>
              <a:p>
                <a:pPr marL="12700" lvl="0">
                  <a:buClr>
                    <a:schemeClr val="dk1"/>
                  </a:buClr>
                </a:pPr>
                <a:r>
                  <a:rPr lang="en-US" dirty="0"/>
                  <a:t>8</a:t>
                </a:r>
                <a:r>
                  <a:rPr lang="en-US" dirty="0" smtClean="0"/>
                  <a:t>º </a:t>
                </a:r>
                <a:r>
                  <a:rPr lang="en-US" dirty="0" err="1" smtClean="0"/>
                  <a:t>Etapa</a:t>
                </a:r>
                <a:r>
                  <a:rPr lang="en-US" dirty="0" smtClean="0"/>
                  <a:t>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0" smtClean="0"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pt-BR" b="1" i="0" smtClean="0">
                            <a:latin typeface="Cambria Math" panose="02040503050406030204" pitchFamily="18" charset="0"/>
                          </a:rPr>
                          <m:t>𝐞𝐟𝐟</m:t>
                        </m:r>
                      </m:sub>
                    </m:sSub>
                  </m:oMath>
                </a14:m>
                <a:r>
                  <a:rPr lang="pt-BR" dirty="0" smtClean="0"/>
                  <a:t> versus </a:t>
                </a:r>
                <a:r>
                  <a:rPr lang="pt-BR" dirty="0" err="1" smtClean="0"/>
                  <a:t>Strain</a:t>
                </a:r>
                <a:r>
                  <a:rPr lang="pt-BR" dirty="0" smtClean="0"/>
                  <a:t>.</a:t>
                </a:r>
                <a:endParaRPr dirty="0"/>
              </a:p>
            </p:txBody>
          </p:sp>
        </mc:Choice>
        <mc:Fallback xmlns="">
          <p:sp>
            <p:nvSpPr>
              <p:cNvPr id="10" name="Google Shape;66;p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39317" y="430783"/>
                <a:ext cx="8816649" cy="343027"/>
              </a:xfrm>
              <a:prstGeom prst="rect">
                <a:avLst/>
              </a:prstGeom>
              <a:blipFill>
                <a:blip r:embed="rId3"/>
                <a:stretch>
                  <a:fillRect l="-1729" t="-23214" b="-46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439317" y="913769"/>
                <a:ext cx="11313485" cy="15896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Verdana"/>
                  </a:rPr>
                  <a:t>Para entender os comportamento apresentados, foram obtidos os índices efetivos para deformações apenas em x e apenas em y, separadamente;</a:t>
                </a:r>
              </a:p>
              <a:p>
                <a:pPr marL="355600" lvl="0" indent="-342900" algn="just">
                  <a:buSzPts val="2000"/>
                  <a:buFont typeface="+mj-lt"/>
                  <a:buAutoNum type="arabicPeriod"/>
                </a:pPr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Ao aplicar deformação em x, o comprimento de Bragg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Λ</m:t>
                        </m:r>
                      </m:e>
                      <m:sub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𝐵𝑟𝑎𝑔𝑔</m:t>
                        </m:r>
                      </m:sub>
                    </m:sSub>
                  </m:oMath>
                </a14:m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 é diretamente afetado, porém o índice efetivo não se altera. Esse fenômeno resulta na mudança de ressonância;</a:t>
                </a:r>
              </a:p>
              <a:p>
                <a:pPr marL="355600" lvl="0" indent="-342900" algn="just">
                  <a:buSzPts val="2000"/>
                  <a:buAutoNum type="arabicPeriod"/>
                </a:pPr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Ao </a:t>
                </a:r>
                <a:r>
                  <a:rPr lang="pt-BR" sz="1600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aplicar deformação em </a:t>
                </a:r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y, </a:t>
                </a:r>
                <a:r>
                  <a:rPr lang="pt-BR" sz="1600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o comprimento de Bragg </a:t>
                </a:r>
                <a:r>
                  <a:rPr lang="pt-BR" sz="16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é constante, porém o índice efetivo é diretamente alterado (note que há uma relação linear). </a:t>
                </a:r>
                <a:r>
                  <a:rPr lang="pt-BR" sz="1600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Esse fenômeno resulta na mudança de ressonância;</a:t>
                </a:r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17" y="913769"/>
                <a:ext cx="11313485" cy="1589666"/>
              </a:xfrm>
              <a:prstGeom prst="rect">
                <a:avLst/>
              </a:prstGeom>
              <a:blipFill>
                <a:blip r:embed="rId4"/>
                <a:stretch>
                  <a:fillRect l="-485" t="-3831" r="-323" b="-38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559" y="2649201"/>
            <a:ext cx="4186294" cy="418065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268" y="2652199"/>
            <a:ext cx="4183292" cy="417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11121" y="3267290"/>
            <a:ext cx="9954984" cy="661720"/>
          </a:xfrm>
        </p:spPr>
        <p:txBody>
          <a:bodyPr/>
          <a:lstStyle/>
          <a:p>
            <a:pPr algn="ctr"/>
            <a:r>
              <a:rPr lang="pt-BR" dirty="0" smtClean="0"/>
              <a:t>Primeira parte – Grade de Bragg simples (Sem </a:t>
            </a:r>
            <a:r>
              <a:rPr lang="pt-BR" i="1" dirty="0" err="1" smtClean="0"/>
              <a:t>phase</a:t>
            </a:r>
            <a:r>
              <a:rPr lang="pt-BR" i="1" dirty="0" smtClean="0"/>
              <a:t> </a:t>
            </a:r>
            <a:r>
              <a:rPr lang="pt-BR" i="1" dirty="0" err="1" smtClean="0"/>
              <a:t>shifters</a:t>
            </a:r>
            <a:r>
              <a:rPr lang="pt-BR" i="1" dirty="0" smtClean="0"/>
              <a:t>)</a:t>
            </a:r>
            <a:endParaRPr lang="pt-BR" i="1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307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11121" y="3267290"/>
            <a:ext cx="9954984" cy="330860"/>
          </a:xfrm>
        </p:spPr>
        <p:txBody>
          <a:bodyPr/>
          <a:lstStyle/>
          <a:p>
            <a:pPr algn="ctr"/>
            <a:r>
              <a:rPr lang="pt-BR" dirty="0" smtClean="0"/>
              <a:t>Segunda parte – Grade de Bragg composta por </a:t>
            </a:r>
            <a:r>
              <a:rPr lang="pt-BR" i="1" dirty="0" err="1" smtClean="0"/>
              <a:t>phase</a:t>
            </a:r>
            <a:r>
              <a:rPr lang="pt-BR" i="1" dirty="0" smtClean="0"/>
              <a:t> </a:t>
            </a:r>
            <a:r>
              <a:rPr lang="pt-BR" i="1" dirty="0" err="1" smtClean="0"/>
              <a:t>shifters</a:t>
            </a:r>
            <a:endParaRPr lang="pt-BR" i="1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073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9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en-US" dirty="0" err="1" smtClean="0"/>
              <a:t>Configurações</a:t>
            </a:r>
            <a:r>
              <a:rPr lang="en-US" dirty="0" smtClean="0"/>
              <a:t> </a:t>
            </a:r>
            <a:r>
              <a:rPr lang="en-US" dirty="0" err="1" smtClean="0"/>
              <a:t>possíveis</a:t>
            </a:r>
            <a:r>
              <a:rPr lang="pt-BR" dirty="0" smtClean="0"/>
              <a:t>.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CaixaDeTexto 36"/>
              <p:cNvSpPr txBox="1"/>
              <p:nvPr/>
            </p:nvSpPr>
            <p:spPr>
              <a:xfrm>
                <a:off x="9345786" y="2022426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7" name="CaixaDeTexto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5786" y="2022426"/>
                <a:ext cx="868469" cy="307777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Imagem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977" y="1333483"/>
            <a:ext cx="3125254" cy="1500122"/>
          </a:xfrm>
          <a:prstGeom prst="rect">
            <a:avLst/>
          </a:prstGeom>
        </p:spPr>
      </p:pic>
      <p:cxnSp>
        <p:nvCxnSpPr>
          <p:cNvPr id="44" name="Conector reto 43"/>
          <p:cNvCxnSpPr/>
          <p:nvPr/>
        </p:nvCxnSpPr>
        <p:spPr>
          <a:xfrm>
            <a:off x="7388462" y="1527122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/>
          <p:cNvCxnSpPr/>
          <p:nvPr/>
        </p:nvCxnSpPr>
        <p:spPr>
          <a:xfrm>
            <a:off x="7832691" y="1527122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/>
          <p:cNvCxnSpPr/>
          <p:nvPr/>
        </p:nvCxnSpPr>
        <p:spPr>
          <a:xfrm>
            <a:off x="8260709" y="1527122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/>
          <p:cNvCxnSpPr/>
          <p:nvPr/>
        </p:nvCxnSpPr>
        <p:spPr>
          <a:xfrm>
            <a:off x="8704938" y="1527122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aixaDeTexto 47"/>
          <p:cNvSpPr txBox="1"/>
          <p:nvPr/>
        </p:nvSpPr>
        <p:spPr>
          <a:xfrm>
            <a:off x="7388462" y="1940233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PS1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9" name="CaixaDeTexto 48"/>
          <p:cNvSpPr txBox="1"/>
          <p:nvPr/>
        </p:nvSpPr>
        <p:spPr>
          <a:xfrm>
            <a:off x="8233088" y="1940232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PS2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50" name="Conector de Seta Reta 49"/>
          <p:cNvCxnSpPr/>
          <p:nvPr/>
        </p:nvCxnSpPr>
        <p:spPr>
          <a:xfrm>
            <a:off x="7388462" y="1663766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/>
          <p:cNvCxnSpPr/>
          <p:nvPr/>
        </p:nvCxnSpPr>
        <p:spPr>
          <a:xfrm>
            <a:off x="7832691" y="1663766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/>
          <p:cNvCxnSpPr/>
          <p:nvPr/>
        </p:nvCxnSpPr>
        <p:spPr>
          <a:xfrm>
            <a:off x="8260709" y="1663766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de Seta Reta 52"/>
          <p:cNvCxnSpPr/>
          <p:nvPr/>
        </p:nvCxnSpPr>
        <p:spPr>
          <a:xfrm>
            <a:off x="6944233" y="1663766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/>
          <p:cNvSpPr txBox="1"/>
          <p:nvPr/>
        </p:nvSpPr>
        <p:spPr>
          <a:xfrm>
            <a:off x="6989177" y="1940232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55" name="CaixaDeTexto 54"/>
          <p:cNvSpPr txBox="1"/>
          <p:nvPr/>
        </p:nvSpPr>
        <p:spPr>
          <a:xfrm>
            <a:off x="7844490" y="1940232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B2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56" name="Conector reto 55"/>
          <p:cNvCxnSpPr/>
          <p:nvPr/>
        </p:nvCxnSpPr>
        <p:spPr>
          <a:xfrm>
            <a:off x="8706105" y="1527122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de Seta Reta 57"/>
          <p:cNvCxnSpPr/>
          <p:nvPr/>
        </p:nvCxnSpPr>
        <p:spPr>
          <a:xfrm>
            <a:off x="8706105" y="1663766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/>
          <p:cNvSpPr txBox="1"/>
          <p:nvPr/>
        </p:nvSpPr>
        <p:spPr>
          <a:xfrm>
            <a:off x="8688835" y="1940231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B3</a:t>
            </a:r>
            <a:endParaRPr lang="pt-B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CaixaDeTexto 59"/>
              <p:cNvSpPr txBox="1"/>
              <p:nvPr/>
            </p:nvSpPr>
            <p:spPr>
              <a:xfrm>
                <a:off x="6736868" y="1266251"/>
                <a:ext cx="868469" cy="328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bragg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0" name="CaixaDeTexto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868" y="1266251"/>
                <a:ext cx="868469" cy="328103"/>
              </a:xfrm>
              <a:prstGeom prst="rect">
                <a:avLst/>
              </a:prstGeom>
              <a:blipFill>
                <a:blip r:embed="rId5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Conector de Seta Reta 60"/>
          <p:cNvCxnSpPr/>
          <p:nvPr/>
        </p:nvCxnSpPr>
        <p:spPr>
          <a:xfrm flipH="1" flipV="1">
            <a:off x="6533056" y="2310455"/>
            <a:ext cx="0" cy="4642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de Seta Reta 61"/>
          <p:cNvCxnSpPr/>
          <p:nvPr/>
        </p:nvCxnSpPr>
        <p:spPr>
          <a:xfrm flipV="1">
            <a:off x="6533056" y="2773914"/>
            <a:ext cx="449351" cy="233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CaixaDeTexto 62"/>
              <p:cNvSpPr txBox="1"/>
              <p:nvPr/>
            </p:nvSpPr>
            <p:spPr>
              <a:xfrm>
                <a:off x="6657957" y="2514248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3" name="CaixaDeTexto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957" y="2514248"/>
                <a:ext cx="868469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CaixaDeTexto 63"/>
              <p:cNvSpPr txBox="1"/>
              <p:nvPr/>
            </p:nvSpPr>
            <p:spPr>
              <a:xfrm>
                <a:off x="9345786" y="2020666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4" name="CaixaDeTexto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5786" y="2020666"/>
                <a:ext cx="868469" cy="307777"/>
              </a:xfrm>
              <a:prstGeom prst="rect">
                <a:avLst/>
              </a:prstGeom>
              <a:blipFill>
                <a:blip r:embed="rId7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CaixaDeTexto 64"/>
              <p:cNvSpPr txBox="1"/>
              <p:nvPr/>
            </p:nvSpPr>
            <p:spPr>
              <a:xfrm>
                <a:off x="6263394" y="2103153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5" name="CaixaDeTexto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394" y="2103153"/>
                <a:ext cx="868469" cy="307777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6" name="Tabela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62728"/>
              </p:ext>
            </p:extLst>
          </p:nvPr>
        </p:nvGraphicFramePr>
        <p:xfrm>
          <a:off x="6455123" y="2951261"/>
          <a:ext cx="3199364" cy="30384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9682">
                  <a:extLst>
                    <a:ext uri="{9D8B030D-6E8A-4147-A177-3AD203B41FA5}">
                      <a16:colId xmlns:a16="http://schemas.microsoft.com/office/drawing/2014/main" val="2971356973"/>
                    </a:ext>
                  </a:extLst>
                </a:gridCol>
                <a:gridCol w="1599682">
                  <a:extLst>
                    <a:ext uri="{9D8B030D-6E8A-4147-A177-3AD203B41FA5}">
                      <a16:colId xmlns:a16="http://schemas.microsoft.com/office/drawing/2014/main" val="1004210614"/>
                    </a:ext>
                  </a:extLst>
                </a:gridCol>
              </a:tblGrid>
              <a:tr h="576741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Parâmetro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Valor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9185335"/>
                  </a:ext>
                </a:extLst>
              </a:tr>
              <a:tr h="576741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Quantidade de períodos em B1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75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633479"/>
                  </a:ext>
                </a:extLst>
              </a:tr>
              <a:tr h="5767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dirty="0" smtClean="0"/>
                        <a:t>Quantidade de períodos em B2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150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9105324"/>
                  </a:ext>
                </a:extLst>
              </a:tr>
              <a:tr h="5767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dirty="0" smtClean="0"/>
                        <a:t>Quantidade de períodos em B3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75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2616583"/>
                  </a:ext>
                </a:extLst>
              </a:tr>
              <a:tr h="576741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Quantidade de períodos em PS1 e PS2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0627209"/>
                  </a:ext>
                </a:extLst>
              </a:tr>
            </a:tbl>
          </a:graphicData>
        </a:graphic>
      </p:graphicFrame>
      <p:pic>
        <p:nvPicPr>
          <p:cNvPr id="43" name="Imagem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2496" y="1407730"/>
            <a:ext cx="2104062" cy="1486300"/>
          </a:xfrm>
          <a:prstGeom prst="rect">
            <a:avLst/>
          </a:prstGeom>
        </p:spPr>
      </p:pic>
      <p:cxnSp>
        <p:nvCxnSpPr>
          <p:cNvPr id="69" name="Conector reto 68"/>
          <p:cNvCxnSpPr/>
          <p:nvPr/>
        </p:nvCxnSpPr>
        <p:spPr>
          <a:xfrm>
            <a:off x="4194213" y="1594354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/>
          <p:cNvCxnSpPr/>
          <p:nvPr/>
        </p:nvCxnSpPr>
        <p:spPr>
          <a:xfrm>
            <a:off x="4638442" y="1594354"/>
            <a:ext cx="0" cy="113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aixaDeTexto 71"/>
          <p:cNvSpPr txBox="1"/>
          <p:nvPr/>
        </p:nvSpPr>
        <p:spPr>
          <a:xfrm>
            <a:off x="4194213" y="2007465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PS1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73" name="Conector de Seta Reta 72"/>
          <p:cNvCxnSpPr/>
          <p:nvPr/>
        </p:nvCxnSpPr>
        <p:spPr>
          <a:xfrm>
            <a:off x="4194213" y="1730998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de Seta Reta 73"/>
          <p:cNvCxnSpPr/>
          <p:nvPr/>
        </p:nvCxnSpPr>
        <p:spPr>
          <a:xfrm>
            <a:off x="4638442" y="1730998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/>
          <p:cNvCxnSpPr/>
          <p:nvPr/>
        </p:nvCxnSpPr>
        <p:spPr>
          <a:xfrm>
            <a:off x="3749984" y="1730998"/>
            <a:ext cx="444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CaixaDeTexto 75"/>
          <p:cNvSpPr txBox="1"/>
          <p:nvPr/>
        </p:nvSpPr>
        <p:spPr>
          <a:xfrm>
            <a:off x="3794928" y="2007464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B1</a:t>
            </a:r>
            <a:endParaRPr lang="pt-B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CaixaDeTexto 76"/>
              <p:cNvSpPr txBox="1"/>
              <p:nvPr/>
            </p:nvSpPr>
            <p:spPr>
              <a:xfrm>
                <a:off x="3542619" y="1333483"/>
                <a:ext cx="868469" cy="328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bragg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7" name="CaixaDeTexto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2619" y="1333483"/>
                <a:ext cx="868469" cy="328103"/>
              </a:xfrm>
              <a:prstGeom prst="rect">
                <a:avLst/>
              </a:prstGeom>
              <a:blipFill>
                <a:blip r:embed="rId5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Conector de Seta Reta 77"/>
          <p:cNvCxnSpPr/>
          <p:nvPr/>
        </p:nvCxnSpPr>
        <p:spPr>
          <a:xfrm flipH="1" flipV="1">
            <a:off x="3409506" y="2376533"/>
            <a:ext cx="0" cy="4642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de Seta Reta 78"/>
          <p:cNvCxnSpPr/>
          <p:nvPr/>
        </p:nvCxnSpPr>
        <p:spPr>
          <a:xfrm flipV="1">
            <a:off x="3409506" y="2839992"/>
            <a:ext cx="449351" cy="233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CaixaDeTexto 79"/>
              <p:cNvSpPr txBox="1"/>
              <p:nvPr/>
            </p:nvSpPr>
            <p:spPr>
              <a:xfrm>
                <a:off x="3485405" y="2571973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0" name="CaixaDeTexto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405" y="2571973"/>
                <a:ext cx="868469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CaixaDeTexto 80"/>
              <p:cNvSpPr txBox="1"/>
              <p:nvPr/>
            </p:nvSpPr>
            <p:spPr>
              <a:xfrm>
                <a:off x="3139844" y="2169231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1" name="CaixaDeTexto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844" y="2169231"/>
                <a:ext cx="868469" cy="307777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CaixaDeTexto 81"/>
          <p:cNvSpPr txBox="1"/>
          <p:nvPr/>
        </p:nvSpPr>
        <p:spPr>
          <a:xfrm>
            <a:off x="4644555" y="2007464"/>
            <a:ext cx="5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B2</a:t>
            </a:r>
            <a:endParaRPr lang="pt-BR" dirty="0">
              <a:solidFill>
                <a:schemeClr val="bg1"/>
              </a:solidFill>
            </a:endParaRPr>
          </a:p>
        </p:txBody>
      </p:sp>
      <p:graphicFrame>
        <p:nvGraphicFramePr>
          <p:cNvPr id="83" name="Tabela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100123"/>
              </p:ext>
            </p:extLst>
          </p:nvPr>
        </p:nvGraphicFramePr>
        <p:xfrm>
          <a:off x="2778701" y="2973185"/>
          <a:ext cx="3199364" cy="2306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9682">
                  <a:extLst>
                    <a:ext uri="{9D8B030D-6E8A-4147-A177-3AD203B41FA5}">
                      <a16:colId xmlns:a16="http://schemas.microsoft.com/office/drawing/2014/main" val="2971356973"/>
                    </a:ext>
                  </a:extLst>
                </a:gridCol>
                <a:gridCol w="1599682">
                  <a:extLst>
                    <a:ext uri="{9D8B030D-6E8A-4147-A177-3AD203B41FA5}">
                      <a16:colId xmlns:a16="http://schemas.microsoft.com/office/drawing/2014/main" val="1004210614"/>
                    </a:ext>
                  </a:extLst>
                </a:gridCol>
              </a:tblGrid>
              <a:tr h="576741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Parâmetro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Valor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9185335"/>
                  </a:ext>
                </a:extLst>
              </a:tr>
              <a:tr h="576741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Quantidade de períodos em B1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75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633479"/>
                  </a:ext>
                </a:extLst>
              </a:tr>
              <a:tr h="5767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dirty="0" smtClean="0"/>
                        <a:t>Quantidade de períodos em B2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75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9105324"/>
                  </a:ext>
                </a:extLst>
              </a:tr>
              <a:tr h="576741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Quantidade de períodos em PS1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0627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568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 smtClean="0"/>
              <a:t>11º </a:t>
            </a:r>
            <a:r>
              <a:rPr lang="en-US" dirty="0" err="1" smtClean="0"/>
              <a:t>Etapa</a:t>
            </a:r>
            <a:r>
              <a:rPr lang="en-US" dirty="0" smtClean="0"/>
              <a:t> –Grade de Bragg com um </a:t>
            </a:r>
            <a:r>
              <a:rPr lang="en-US" i="1" dirty="0" smtClean="0"/>
              <a:t>phase shifter</a:t>
            </a:r>
            <a:r>
              <a:rPr lang="pt-BR" dirty="0" smtClean="0"/>
              <a:t>.</a:t>
            </a:r>
            <a:endParaRPr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12" y="1765495"/>
            <a:ext cx="3867469" cy="387790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672" y="1869542"/>
            <a:ext cx="3775129" cy="377385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681" y="1765495"/>
            <a:ext cx="3873992" cy="387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06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 smtClean="0"/>
              <a:t>11º </a:t>
            </a:r>
            <a:r>
              <a:rPr lang="en-US" dirty="0" err="1" smtClean="0"/>
              <a:t>Etapa</a:t>
            </a:r>
            <a:r>
              <a:rPr lang="en-US" dirty="0" smtClean="0"/>
              <a:t> –Grade de Bragg com um </a:t>
            </a:r>
            <a:r>
              <a:rPr lang="en-US" i="1" dirty="0" smtClean="0"/>
              <a:t>phase shifter</a:t>
            </a:r>
            <a:r>
              <a:rPr lang="pt-BR" dirty="0" smtClean="0"/>
              <a:t>.</a:t>
            </a:r>
            <a:endParaRPr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171" y="1045029"/>
            <a:ext cx="3323751" cy="33920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e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9887213"/>
                  </p:ext>
                </p:extLst>
              </p:nvPr>
            </p:nvGraphicFramePr>
            <p:xfrm>
              <a:off x="1343972" y="4699245"/>
              <a:ext cx="8640148" cy="14833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200401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1856792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  <a:gridCol w="1791478">
                      <a:extLst>
                        <a:ext uri="{9D8B030D-6E8A-4147-A177-3AD203B41FA5}">
                          <a16:colId xmlns:a16="http://schemas.microsoft.com/office/drawing/2014/main" val="3048828573"/>
                        </a:ext>
                      </a:extLst>
                    </a:gridCol>
                    <a:gridCol w="1791477">
                      <a:extLst>
                        <a:ext uri="{9D8B030D-6E8A-4147-A177-3AD203B41FA5}">
                          <a16:colId xmlns:a16="http://schemas.microsoft.com/office/drawing/2014/main" val="87612277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𝟓𝟎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𝟓𝟗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𝟔𝟔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0,09%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0,14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0,503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0,11%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0,08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0,55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28,07/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73,34/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53,84</a:t>
                          </a:r>
                          <a:r>
                            <a:rPr lang="pt-BR" baseline="0" dirty="0" smtClean="0"/>
                            <a:t>/</a:t>
                          </a:r>
                          <a:r>
                            <a:rPr lang="pt-BR" baseline="0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e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9887213"/>
                  </p:ext>
                </p:extLst>
              </p:nvPr>
            </p:nvGraphicFramePr>
            <p:xfrm>
              <a:off x="1343972" y="4699245"/>
              <a:ext cx="8640148" cy="14833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200401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1856792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  <a:gridCol w="1791478">
                      <a:extLst>
                        <a:ext uri="{9D8B030D-6E8A-4147-A177-3AD203B41FA5}">
                          <a16:colId xmlns:a16="http://schemas.microsoft.com/office/drawing/2014/main" val="3048828573"/>
                        </a:ext>
                      </a:extLst>
                    </a:gridCol>
                    <a:gridCol w="1791477">
                      <a:extLst>
                        <a:ext uri="{9D8B030D-6E8A-4147-A177-3AD203B41FA5}">
                          <a16:colId xmlns:a16="http://schemas.microsoft.com/office/drawing/2014/main" val="87612277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74426" t="-6557" r="-196066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84694" t="-6557" r="-103401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84694" t="-6557" r="-3401" b="-3196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0,09%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0,14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0,503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0,11%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0,08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0,55 </a:t>
                          </a:r>
                          <a:r>
                            <a:rPr lang="pt-BR" dirty="0" smtClean="0"/>
                            <a:t>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28,07/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73,34/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53,84</a:t>
                          </a:r>
                          <a:r>
                            <a:rPr lang="pt-BR" baseline="0" dirty="0" smtClean="0"/>
                            <a:t>/</a:t>
                          </a:r>
                          <a:r>
                            <a:rPr lang="pt-BR" baseline="0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99" y="1035986"/>
            <a:ext cx="3332612" cy="340108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583" y="1035985"/>
            <a:ext cx="3348960" cy="341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2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 smtClean="0"/>
              <a:t>11º </a:t>
            </a:r>
            <a:r>
              <a:rPr lang="en-US" dirty="0" err="1" smtClean="0"/>
              <a:t>Etapa</a:t>
            </a:r>
            <a:r>
              <a:rPr lang="en-US" dirty="0" smtClean="0"/>
              <a:t> –Grade de Bragg com </a:t>
            </a:r>
            <a:r>
              <a:rPr lang="en-US" dirty="0" err="1" smtClean="0"/>
              <a:t>dois</a:t>
            </a:r>
            <a:r>
              <a:rPr lang="en-US" dirty="0" smtClean="0"/>
              <a:t> </a:t>
            </a:r>
            <a:r>
              <a:rPr lang="en-US" i="1" dirty="0" smtClean="0"/>
              <a:t>phase shifters</a:t>
            </a:r>
            <a:r>
              <a:rPr lang="pt-BR" dirty="0" smtClean="0"/>
              <a:t>.</a:t>
            </a:r>
            <a:endParaRPr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72" y="1436914"/>
            <a:ext cx="4007204" cy="401531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776" y="1436914"/>
            <a:ext cx="3974841" cy="397886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269" y="1582883"/>
            <a:ext cx="3832891" cy="383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6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10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 smtClean="0"/>
              <a:t>11º </a:t>
            </a:r>
            <a:r>
              <a:rPr lang="en-US" dirty="0" err="1" smtClean="0"/>
              <a:t>Etapa</a:t>
            </a:r>
            <a:r>
              <a:rPr lang="en-US" dirty="0" smtClean="0"/>
              <a:t> –Grade de Bragg com </a:t>
            </a:r>
            <a:r>
              <a:rPr lang="en-US" dirty="0" err="1" smtClean="0"/>
              <a:t>dois</a:t>
            </a:r>
            <a:r>
              <a:rPr lang="en-US" dirty="0" smtClean="0"/>
              <a:t> </a:t>
            </a:r>
            <a:r>
              <a:rPr lang="en-US" i="1" dirty="0" smtClean="0"/>
              <a:t>phase shifters</a:t>
            </a:r>
            <a:r>
              <a:rPr lang="pt-BR" dirty="0" smtClean="0"/>
              <a:t>.</a:t>
            </a:r>
            <a:endParaRPr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89" y="1040463"/>
            <a:ext cx="5300776" cy="54133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e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65478920"/>
                  </p:ext>
                </p:extLst>
              </p:nvPr>
            </p:nvGraphicFramePr>
            <p:xfrm>
              <a:off x="7022037" y="2721155"/>
              <a:ext cx="3649546" cy="185031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2098002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1551544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444050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𝟓𝟗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𝒏𝒎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444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0,56%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444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0,31%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444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203,65/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e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65478920"/>
                  </p:ext>
                </p:extLst>
              </p:nvPr>
            </p:nvGraphicFramePr>
            <p:xfrm>
              <a:off x="7022037" y="2721155"/>
              <a:ext cx="3649546" cy="185031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2098002">
                      <a:extLst>
                        <a:ext uri="{9D8B030D-6E8A-4147-A177-3AD203B41FA5}">
                          <a16:colId xmlns:a16="http://schemas.microsoft.com/office/drawing/2014/main" val="3519635048"/>
                        </a:ext>
                      </a:extLst>
                    </a:gridCol>
                    <a:gridCol w="1551544">
                      <a:extLst>
                        <a:ext uri="{9D8B030D-6E8A-4147-A177-3AD203B41FA5}">
                          <a16:colId xmlns:a16="http://schemas.microsoft.com/office/drawing/2014/main" val="770864983"/>
                        </a:ext>
                      </a:extLst>
                    </a:gridCol>
                  </a:tblGrid>
                  <a:tr h="444050"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38039" t="-5479" r="-3922" b="-3328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461855"/>
                      </a:ext>
                    </a:extLst>
                  </a:tr>
                  <a:tr h="444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Erro Percentual Médio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0,56%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142776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Desvio Padrão do Erro Percentual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0,31%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9293255"/>
                      </a:ext>
                    </a:extLst>
                  </a:tr>
                  <a:tr h="444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Sensibilidade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203,65/</a:t>
                          </a:r>
                          <a:r>
                            <a:rPr lang="pt-BR" dirty="0" err="1" smtClean="0"/>
                            <a:t>milistrain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0789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0623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8" y="430783"/>
            <a:ext cx="8546062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pt-BR" dirty="0" smtClean="0"/>
              <a:t>Referências.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10" name="Google Shape;65;p3"/>
          <p:cNvSpPr txBox="1"/>
          <p:nvPr/>
        </p:nvSpPr>
        <p:spPr>
          <a:xfrm>
            <a:off x="439318" y="783850"/>
            <a:ext cx="11069100" cy="1423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355600" lvl="0" indent="-34290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/>
                <a:ea typeface="Verdana"/>
                <a:cs typeface="Verdana"/>
                <a:sym typeface="Verdana"/>
              </a:rPr>
              <a:t>[1] 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Characterization of a photonic strain sensor in silicon-on-insulator 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</a:rPr>
              <a:t>technology;</a:t>
            </a:r>
          </a:p>
          <a:p>
            <a:pPr marL="355600" indent="-342900" algn="just">
              <a:buSzPts val="2000"/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[2]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 Realization of pressure sensor based on a GaAs-based two dimensional photonic crystal slab on SiO</a:t>
            </a:r>
            <a:r>
              <a:rPr lang="en-US" sz="1600" baseline="-25000" dirty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</a:rPr>
              <a:t>substrate;</a:t>
            </a:r>
          </a:p>
          <a:p>
            <a:pPr marL="355600" indent="-342900" algn="just">
              <a:buSzPts val="2000"/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</a:rPr>
              <a:t>[3] Fiber Bragg Grating Temperature Sensor.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Ansys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Lumerical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en-US" sz="16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55600" lvl="0" indent="-342900" algn="just">
              <a:buSzPts val="2000"/>
              <a:buFont typeface="Arial" panose="020B0604020202020204" pitchFamily="34" charset="0"/>
              <a:buChar char="•"/>
            </a:pPr>
            <a:endParaRPr lang="pt-BR" sz="1600" dirty="0" smtClean="0"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38083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6" name="Google Shape;66;p3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439318" y="430783"/>
                <a:ext cx="8546062" cy="374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2050" rIns="0" bIns="0" anchor="t" anchorCtr="0">
                <a:spAutoFit/>
              </a:bodyPr>
              <a:lstStyle/>
              <a:p>
                <a:pPr marL="12700" lvl="0">
                  <a:buClr>
                    <a:schemeClr val="dk1"/>
                  </a:buClr>
                </a:pPr>
                <a:r>
                  <a:rPr lang="en-US" dirty="0" smtClean="0"/>
                  <a:t>1° </a:t>
                </a:r>
                <a:r>
                  <a:rPr lang="en-US" dirty="0" err="1" smtClean="0"/>
                  <a:t>Etapa</a:t>
                </a:r>
                <a:r>
                  <a:rPr lang="en-US" dirty="0" smtClean="0"/>
                  <a:t> - </a:t>
                </a:r>
                <a:r>
                  <a:rPr lang="en-US" dirty="0"/>
                  <a:t>Determinar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pt-BR">
                            <a:latin typeface="Cambria Math" panose="02040503050406030204" pitchFamily="18" charset="0"/>
                          </a:rPr>
                          <m:t>𝐛𝐫𝐚𝐠𝐠</m:t>
                        </m:r>
                      </m:sub>
                    </m:sSub>
                  </m:oMath>
                </a14:m>
                <a:r>
                  <a:rPr lang="pt-BR" dirty="0" smtClean="0"/>
                  <a:t>.</a:t>
                </a:r>
                <a:endParaRPr dirty="0"/>
              </a:p>
            </p:txBody>
          </p:sp>
        </mc:Choice>
        <mc:Fallback xmlns="">
          <p:sp>
            <p:nvSpPr>
              <p:cNvPr id="66" name="Google Shape;66;p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39318" y="430783"/>
                <a:ext cx="8546062" cy="374511"/>
              </a:xfrm>
              <a:prstGeom prst="rect">
                <a:avLst/>
              </a:prstGeom>
              <a:blipFill>
                <a:blip r:embed="rId3"/>
                <a:stretch>
                  <a:fillRect l="-1783" t="-22951" b="-327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65;p3"/>
              <p:cNvSpPr txBox="1"/>
              <p:nvPr/>
            </p:nvSpPr>
            <p:spPr>
              <a:xfrm>
                <a:off x="439318" y="783850"/>
                <a:ext cx="11069100" cy="12004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90500" rIns="0" bIns="0" anchor="t" anchorCtr="0">
                <a:spAutoFit/>
              </a:bodyPr>
              <a:lstStyle/>
              <a:p>
                <a:pPr marL="355600" lvl="0" indent="-34290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Grade de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bragg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feita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em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SOI (Core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em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Si e Background </a:t>
                </a: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em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SiO</a:t>
                </a:r>
                <a:r>
                  <a:rPr lang="en-US" sz="1600" baseline="-25000" dirty="0" smtClean="0">
                    <a:latin typeface="Verdana"/>
                    <a:ea typeface="Verdana"/>
                    <a:cs typeface="Verdana"/>
                    <a:sym typeface="Verdana"/>
                  </a:rPr>
                  <a:t>2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);</a:t>
                </a:r>
              </a:p>
              <a:p>
                <a:pPr marL="355600" lvl="0" indent="-34290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en-US" sz="1600" dirty="0" err="1" smtClean="0">
                    <a:latin typeface="Verdana"/>
                    <a:ea typeface="Verdana"/>
                    <a:cs typeface="Verdana"/>
                    <a:sym typeface="Verdana"/>
                  </a:rPr>
                  <a:t>Espessura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 de 220 nm;</a:t>
                </a:r>
                <a:endParaRPr lang="en-US" sz="1600" dirty="0">
                  <a:latin typeface="Verdana"/>
                  <a:ea typeface="Verdana"/>
                  <a:cs typeface="Verdana"/>
                  <a:sym typeface="Verdana"/>
                </a:endParaRPr>
              </a:p>
              <a:p>
                <a:pPr marL="355600" lvl="0" indent="-34290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en-US" sz="1600" dirty="0" err="1">
                    <a:latin typeface="Verdana"/>
                    <a:ea typeface="Verdana"/>
                    <a:cs typeface="Verdana"/>
                    <a:sym typeface="Verdana"/>
                  </a:rPr>
                  <a:t>Largura</a:t>
                </a:r>
                <a:r>
                  <a:rPr lang="en-US" sz="1600" dirty="0">
                    <a:latin typeface="Verdana"/>
                    <a:ea typeface="Verdana"/>
                    <a:cs typeface="Verdana"/>
                    <a:sym typeface="Verdana"/>
                  </a:rPr>
                  <a:t> de 500 nm com um </a:t>
                </a:r>
                <a14:m>
                  <m:oMath xmlns:m="http://schemas.openxmlformats.org/officeDocument/2006/math">
                    <m:r>
                      <a:rPr lang="pt-BR" sz="1600" i="1">
                        <a:latin typeface="Cambria Math" panose="02040503050406030204" pitchFamily="18" charset="0"/>
                        <a:ea typeface="Verdana"/>
                        <a:cs typeface="Verdana"/>
                        <a:sym typeface="Verdana"/>
                      </a:rPr>
                      <m:t>𝛿</m:t>
                    </m:r>
                  </m:oMath>
                </a14:m>
                <a:r>
                  <a:rPr lang="en-US" sz="1600" dirty="0">
                    <a:latin typeface="Verdana"/>
                    <a:ea typeface="Verdana"/>
                    <a:cs typeface="Verdana"/>
                    <a:sym typeface="Verdana"/>
                  </a:rPr>
                  <a:t>=20 </a:t>
                </a:r>
                <a:r>
                  <a:rPr lang="en-US" sz="1600" dirty="0" smtClean="0">
                    <a:latin typeface="Verdana"/>
                    <a:ea typeface="Verdana"/>
                    <a:cs typeface="Verdana"/>
                    <a:sym typeface="Verdana"/>
                  </a:rPr>
                  <a:t>nm</a:t>
                </a:r>
                <a:r>
                  <a:rPr lang="en-US" sz="1600" dirty="0">
                    <a:latin typeface="Verdana"/>
                    <a:ea typeface="Verdana"/>
                    <a:cs typeface="Verdana"/>
                    <a:sym typeface="Verdana"/>
                  </a:rPr>
                  <a:t>;</a:t>
                </a:r>
                <a:endParaRPr lang="en-US" sz="1600" dirty="0" smtClean="0">
                  <a:latin typeface="Verdana"/>
                  <a:ea typeface="Verdana"/>
                  <a:cs typeface="Verdana"/>
                  <a:sym typeface="Verdana"/>
                </a:endParaRPr>
              </a:p>
              <a:p>
                <a:pPr marL="355600" indent="-34290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dirty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Para comprimento de onda de ressonância 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/>
                            <a:sym typeface="Verdan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1600" b="0" i="0" smtClean="0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/>
                            <a:sym typeface="Verdana"/>
                          </a:rPr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sz="1600" b="0" i="0" smtClean="0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/>
                            <a:sym typeface="Verdana"/>
                          </a:rPr>
                          <m:t>Bragg</m:t>
                        </m:r>
                      </m:sub>
                    </m:sSub>
                  </m:oMath>
                </a14:m>
                <a:r>
                  <a:rPr lang="pt-BR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= 1530 </a:t>
                </a:r>
                <a:r>
                  <a:rPr lang="pt-BR" sz="1600" dirty="0" err="1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nm</a:t>
                </a:r>
                <a:r>
                  <a:rPr lang="pt-BR" sz="1600" dirty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, foi achado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/>
                            <a:sym typeface="Verdan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1600" b="0" i="0" smtClean="0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/>
                            <a:sym typeface="Verdana"/>
                          </a:rPr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sz="1600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/>
                            <a:sym typeface="Verdana"/>
                          </a:rPr>
                          <m:t>bragg</m:t>
                        </m:r>
                      </m:sub>
                    </m:sSub>
                  </m:oMath>
                </a14:m>
                <a:r>
                  <a:rPr lang="en-US" sz="1600" dirty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= 315,64 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nm</a:t>
                </a:r>
                <a:r>
                  <a:rPr lang="en-US" sz="1600" dirty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.</a:t>
                </a:r>
                <a:endParaRPr lang="en-US" sz="1600" dirty="0"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</mc:Choice>
        <mc:Fallback xmlns="">
          <p:sp>
            <p:nvSpPr>
              <p:cNvPr id="10" name="Google Shape;65;p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18" y="783850"/>
                <a:ext cx="11069100" cy="1200457"/>
              </a:xfrm>
              <a:prstGeom prst="rect">
                <a:avLst/>
              </a:prstGeom>
              <a:blipFill>
                <a:blip r:embed="rId4"/>
                <a:stretch>
                  <a:fillRect l="-1211" b="-96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8447" y="2091272"/>
            <a:ext cx="2371659" cy="4531721"/>
          </a:xfrm>
          <a:prstGeom prst="rect">
            <a:avLst/>
          </a:prstGeom>
        </p:spPr>
      </p:pic>
      <p:cxnSp>
        <p:nvCxnSpPr>
          <p:cNvPr id="9" name="Conector de Seta Reta 8"/>
          <p:cNvCxnSpPr/>
          <p:nvPr/>
        </p:nvCxnSpPr>
        <p:spPr>
          <a:xfrm>
            <a:off x="3361010" y="3519606"/>
            <a:ext cx="89239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3344051" y="3191503"/>
                <a:ext cx="868469" cy="328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bragg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051" y="3191503"/>
                <a:ext cx="868469" cy="328103"/>
              </a:xfrm>
              <a:prstGeom prst="rect">
                <a:avLst/>
              </a:prstGeom>
              <a:blipFill>
                <a:blip r:embed="rId6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ector de Seta Reta 11"/>
          <p:cNvCxnSpPr/>
          <p:nvPr/>
        </p:nvCxnSpPr>
        <p:spPr>
          <a:xfrm>
            <a:off x="3361010" y="5178632"/>
            <a:ext cx="45283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3185214" y="5178632"/>
                <a:ext cx="868469" cy="437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bragg</m:t>
                              </m:r>
                            </m:sub>
                          </m:sSub>
                        </m:num>
                        <m:den>
                          <m:r>
                            <a:rPr lang="pt-B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214" y="5178632"/>
                <a:ext cx="868469" cy="437556"/>
              </a:xfrm>
              <a:prstGeom prst="rect">
                <a:avLst/>
              </a:prstGeom>
              <a:blipFill>
                <a:blip r:embed="rId7"/>
                <a:stretch>
                  <a:fillRect t="-81690" r="-57746" b="-1450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ector de Seta Reta 2"/>
          <p:cNvCxnSpPr/>
          <p:nvPr/>
        </p:nvCxnSpPr>
        <p:spPr>
          <a:xfrm flipH="1" flipV="1">
            <a:off x="3804052" y="3884104"/>
            <a:ext cx="0" cy="4642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/>
          <p:cNvCxnSpPr/>
          <p:nvPr/>
        </p:nvCxnSpPr>
        <p:spPr>
          <a:xfrm flipV="1">
            <a:off x="3804052" y="4347563"/>
            <a:ext cx="449351" cy="233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/>
              <p:cNvSpPr txBox="1"/>
              <p:nvPr/>
            </p:nvSpPr>
            <p:spPr>
              <a:xfrm>
                <a:off x="3384934" y="3584495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CaixaDe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934" y="3584495"/>
                <a:ext cx="868469" cy="30777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/>
              <p:cNvSpPr txBox="1"/>
              <p:nvPr/>
            </p:nvSpPr>
            <p:spPr>
              <a:xfrm>
                <a:off x="3928953" y="4087897"/>
                <a:ext cx="86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CaixaDeTexto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953" y="4087897"/>
                <a:ext cx="868469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5548971" y="3191503"/>
                <a:ext cx="5451665" cy="10609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160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1600" b="0" i="0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b</m:t>
                          </m:r>
                          <m:r>
                            <m:rPr>
                              <m:sty m:val="p"/>
                            </m:rPr>
                            <a:rPr lang="pt-BR" sz="160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ragg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/>
                          <a:sym typeface="Verdana"/>
                        </a:rPr>
                        <m:t>=2</m:t>
                      </m:r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1600" b="0" i="0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Λ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𝑏𝑟𝑎𝑔𝑔</m:t>
                          </m:r>
                        </m:sub>
                      </m:sSub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×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𝑛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𝑒𝑓𝑓</m:t>
                          </m:r>
                        </m:sub>
                      </m:sSub>
                    </m:oMath>
                  </m:oMathPara>
                </a14:m>
                <a:endParaRPr lang="pt-BR" sz="1600" b="0" i="1" dirty="0" smtClean="0">
                  <a:latin typeface="Cambria Math" panose="02040503050406030204" pitchFamily="18" charset="0"/>
                  <a:ea typeface="Verdana" panose="020B0604030504040204" pitchFamily="34" charset="0"/>
                  <a:cs typeface="Verdana"/>
                  <a:sym typeface="Verdana"/>
                </a:endParaRPr>
              </a:p>
              <a:p>
                <a:endParaRPr lang="pt-BR" sz="1600" b="0" i="1" dirty="0" smtClean="0">
                  <a:latin typeface="Cambria Math" panose="02040503050406030204" pitchFamily="18" charset="0"/>
                  <a:ea typeface="Verdana" panose="020B0604030504040204" pitchFamily="34" charset="0"/>
                  <a:cs typeface="Verdana"/>
                  <a:sym typeface="Verdan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𝑛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𝑒𝑓𝑓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/>
                          <a:sym typeface="Verdana"/>
                        </a:rPr>
                        <m:t>=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sym typeface="Verdana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sym typeface="Verdana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sym typeface="Verdana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sym typeface="Verdana"/>
                                </a:rPr>
                                <m:t>𝑙𝑜𝑤𝑒𝑟</m:t>
                              </m:r>
                            </m:sub>
                          </m:sSub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sym typeface="Verdana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sym typeface="Verdana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sym typeface="Verdana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sym typeface="Verdana"/>
                                </a:rPr>
                                <m:t>𝑔𝑟𝑒𝑎𝑡𝑒𝑟</m:t>
                              </m:r>
                            </m:sub>
                          </m:sSub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sym typeface="Verdana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971" y="3191503"/>
                <a:ext cx="5451665" cy="10609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278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3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2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Variação de </a:t>
            </a:r>
            <a:r>
              <a:rPr lang="pt-BR" i="1" dirty="0" err="1" smtClean="0"/>
              <a:t>Strain</a:t>
            </a:r>
            <a:r>
              <a:rPr lang="pt-BR" dirty="0" smtClean="0"/>
              <a:t> (S).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65;p3"/>
              <p:cNvSpPr txBox="1"/>
              <p:nvPr/>
            </p:nvSpPr>
            <p:spPr>
              <a:xfrm>
                <a:off x="439318" y="783850"/>
                <a:ext cx="11069100" cy="14234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90500" rIns="0" bIns="0" anchor="t" anchorCtr="0">
                <a:spAutoFit/>
              </a:bodyPr>
              <a:lstStyle/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pt-BR" sz="1600" b="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Para poder simular o efeito de extensão, foi tomada por base a seguinte equação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:</a:t>
                </a:r>
              </a:p>
              <a:p>
                <a:pPr marL="12700" lvl="0" algn="just">
                  <a:buSzPts val="2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/>
                          <a:sym typeface="Verdana"/>
                        </a:rPr>
                        <m:t>𝑙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/>
                          <a:sym typeface="Verdana"/>
                        </a:rPr>
                        <m:t>=</m:t>
                      </m:r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𝑙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</m:ctrlPr>
                        </m:d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1+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/>
                              <a:sym typeface="Verdana"/>
                            </a:rPr>
                            <m:t>𝑆</m:t>
                          </m:r>
                        </m:e>
                      </m:d>
                    </m:oMath>
                  </m:oMathPara>
                </a14:m>
                <a:endParaRPr lang="pt-BR" sz="1600" b="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Onde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/>
                            <a:sym typeface="Verdana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/>
                            <a:sym typeface="Verdana"/>
                          </a:rPr>
                          <m:t>𝑙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/>
                            <a:sym typeface="Verdana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é o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comprimento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sem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deformação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e S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são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as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deformações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aplicadas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;</a:t>
                </a:r>
              </a:p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Cada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dimensão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foi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multiplicada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por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um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fator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de (1+S);</a:t>
                </a:r>
              </a:p>
              <a:p>
                <a:pPr marL="298450" lvl="0" indent="-285750" algn="just">
                  <a:buSzPts val="2000"/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S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foi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variado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de 0 a 2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milistrain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,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em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11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passos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 </a:t>
                </a:r>
                <a:r>
                  <a:rPr lang="en-US" sz="1600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iguais</a:t>
                </a:r>
                <a:r>
                  <a:rPr lang="en-US" sz="16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rPr>
                  <a:t>.</a:t>
                </a:r>
              </a:p>
            </p:txBody>
          </p:sp>
        </mc:Choice>
        <mc:Fallback xmlns="">
          <p:sp>
            <p:nvSpPr>
              <p:cNvPr id="10" name="Google Shape;65;p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18" y="783850"/>
                <a:ext cx="11069100" cy="1423467"/>
              </a:xfrm>
              <a:prstGeom prst="rect">
                <a:avLst/>
              </a:prstGeom>
              <a:blipFill>
                <a:blip r:embed="rId3"/>
                <a:stretch>
                  <a:fillRect l="-1211" b="-103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665" y="2373712"/>
            <a:ext cx="4376058" cy="437605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824" y="2217357"/>
            <a:ext cx="4527840" cy="4532413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2855167" y="2218749"/>
            <a:ext cx="699797" cy="15496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 rot="16200000">
            <a:off x="922554" y="4400566"/>
            <a:ext cx="704531" cy="16599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899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6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3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Análise de potência para variações de deformação.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0" name="Google Shape;65;p3"/>
          <p:cNvSpPr txBox="1"/>
          <p:nvPr/>
        </p:nvSpPr>
        <p:spPr>
          <a:xfrm>
            <a:off x="440402" y="1104670"/>
            <a:ext cx="11069100" cy="511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No </a:t>
            </a:r>
            <a:r>
              <a:rPr lang="pt-BR" sz="1600" b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Interconnect</a:t>
            </a:r>
            <a:r>
              <a:rPr lang="pt-BR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, foi gerado o seguinte ambiente de simulação:</a:t>
            </a:r>
          </a:p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endParaRPr lang="pt-BR" sz="1600" dirty="0" smtClean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endParaRPr lang="pt-BR" sz="16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 smtClean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 smtClean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 smtClean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 smtClean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 smtClean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 smtClean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12700" lvl="0" algn="just">
              <a:buSzPts val="2000"/>
            </a:pPr>
            <a:endParaRPr lang="pt-BR" sz="16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O </a:t>
            </a: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laser superior foi fixado no comprimento de onda de ressonância considerando deformação nula (S = 0), já o laser inferior foi fixado no comprimento de onda de ressonância para a máxima variação (S = 3 </a:t>
            </a:r>
            <a:r>
              <a:rPr lang="pt-BR" sz="1600" dirty="0" err="1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milistrain</a:t>
            </a: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), dessa forma obtendo a potência para cada excitação do laser, para cada variação de </a:t>
            </a:r>
            <a:r>
              <a:rPr lang="pt-B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deformação;</a:t>
            </a:r>
            <a:endParaRPr lang="pt-BR" sz="16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Posteriormente um filtro foi centrado nos mesmos comprimentos de onda de excitação do laser.</a:t>
            </a:r>
            <a:endParaRPr lang="en-US" sz="1600" dirty="0" smtClean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54" y="1690249"/>
            <a:ext cx="10913148" cy="324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72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6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3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Análise de potência para variações de deformação.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441" y="1820136"/>
            <a:ext cx="3836680" cy="384055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61" y="1820137"/>
            <a:ext cx="3836679" cy="384055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122" y="1820136"/>
            <a:ext cx="3836680" cy="3840555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622206" y="1820136"/>
            <a:ext cx="625152" cy="15496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 rot="16200000">
            <a:off x="-35362" y="3684241"/>
            <a:ext cx="704531" cy="14828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490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6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3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Centrando o comprimento de onda dos lasers em outro ponto.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24" y="1787855"/>
            <a:ext cx="3924224" cy="3928188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148" y="1787855"/>
            <a:ext cx="3924225" cy="3928188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372" y="1787855"/>
            <a:ext cx="3924225" cy="3928188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765353" y="1787855"/>
            <a:ext cx="625152" cy="15496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 rot="16200000">
            <a:off x="51801" y="3651960"/>
            <a:ext cx="704531" cy="14828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725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6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4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Qual o máximo de deformação que é possível aplicar mantendo a relação de potência linear?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60" y="1104671"/>
            <a:ext cx="3872590" cy="387650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705" y="1104671"/>
            <a:ext cx="3872589" cy="3876501"/>
          </a:xfrm>
          <a:prstGeom prst="rect">
            <a:avLst/>
          </a:prstGeom>
        </p:spPr>
      </p:pic>
      <p:sp>
        <p:nvSpPr>
          <p:cNvPr id="9" name="Google Shape;65;p3"/>
          <p:cNvSpPr txBox="1"/>
          <p:nvPr/>
        </p:nvSpPr>
        <p:spPr>
          <a:xfrm>
            <a:off x="413230" y="4943324"/>
            <a:ext cx="11070185" cy="166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Note pela curva em azul, que o comportamento da potência se mantém crescendo até 3,43 </a:t>
            </a:r>
            <a:r>
              <a:rPr lang="pt-BR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milistrain</a:t>
            </a: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</a:t>
            </a:r>
            <a:r>
              <a:rPr lang="pt-B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e a partir disso perde a característica desejada;</a:t>
            </a:r>
          </a:p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Isso ocorre pois agora está sendo feita a obtenção das potências dos lóbulos secundários;</a:t>
            </a:r>
          </a:p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O comprimento de onda do laser centrado na reta vermelha não pode ser arbitrário;</a:t>
            </a:r>
          </a:p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O dispositivo deve ser capaz de detectar deformações pequenas até um ponto onde o dispositivo “satura”.</a:t>
            </a:r>
          </a:p>
        </p:txBody>
      </p:sp>
      <p:sp>
        <p:nvSpPr>
          <p:cNvPr id="10" name="Retângulo 9"/>
          <p:cNvSpPr/>
          <p:nvPr/>
        </p:nvSpPr>
        <p:spPr>
          <a:xfrm>
            <a:off x="1586204" y="1104670"/>
            <a:ext cx="625152" cy="15496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 rot="16200000">
            <a:off x="-127348" y="2968775"/>
            <a:ext cx="704531" cy="14828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898" y="1104669"/>
            <a:ext cx="3833988" cy="383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7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39317" y="430783"/>
            <a:ext cx="8816649" cy="6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buClr>
                <a:schemeClr val="dk1"/>
              </a:buClr>
            </a:pPr>
            <a:r>
              <a:rPr lang="en-US" dirty="0"/>
              <a:t>4</a:t>
            </a:r>
            <a:r>
              <a:rPr lang="en-US" dirty="0" smtClean="0"/>
              <a:t>º </a:t>
            </a:r>
            <a:r>
              <a:rPr lang="en-US" dirty="0" err="1" smtClean="0"/>
              <a:t>Etapa</a:t>
            </a:r>
            <a:r>
              <a:rPr lang="en-US" dirty="0" smtClean="0"/>
              <a:t> – </a:t>
            </a:r>
            <a:r>
              <a:rPr lang="pt-BR" dirty="0" smtClean="0"/>
              <a:t>Qual o máximo de deformação que é possível aplicar mantendo a relação de potência linear?</a:t>
            </a:r>
            <a:endParaRPr dirty="0"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11509502" y="6453793"/>
            <a:ext cx="2433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17" y="1104670"/>
            <a:ext cx="3872589" cy="387650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849" y="1104670"/>
            <a:ext cx="3834781" cy="383865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373" y="1111483"/>
            <a:ext cx="3858975" cy="3862873"/>
          </a:xfrm>
          <a:prstGeom prst="rect">
            <a:avLst/>
          </a:prstGeom>
        </p:spPr>
      </p:pic>
      <p:sp>
        <p:nvSpPr>
          <p:cNvPr id="7" name="Google Shape;65;p3"/>
          <p:cNvSpPr txBox="1"/>
          <p:nvPr/>
        </p:nvSpPr>
        <p:spPr>
          <a:xfrm>
            <a:off x="413230" y="4943324"/>
            <a:ext cx="11070185" cy="684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298450" lvl="0" indent="-285750" algn="just"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Note agora que apenas ajustando o comprimento de onda do laser, desde S = 0 a razão de potência é linear.</a:t>
            </a:r>
          </a:p>
        </p:txBody>
      </p:sp>
      <p:sp>
        <p:nvSpPr>
          <p:cNvPr id="8" name="Retângulo 7"/>
          <p:cNvSpPr/>
          <p:nvPr/>
        </p:nvSpPr>
        <p:spPr>
          <a:xfrm>
            <a:off x="1586204" y="1104670"/>
            <a:ext cx="625152" cy="15496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 rot="16200000">
            <a:off x="-127348" y="2968775"/>
            <a:ext cx="704531" cy="14828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47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3991</TotalTime>
  <Words>1300</Words>
  <Application>Microsoft Office PowerPoint</Application>
  <PresentationFormat>Widescreen</PresentationFormat>
  <Paragraphs>228</Paragraphs>
  <Slides>26</Slides>
  <Notes>24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1" baseType="lpstr">
      <vt:lpstr>Cambria Math</vt:lpstr>
      <vt:lpstr>Arial</vt:lpstr>
      <vt:lpstr>Calibri</vt:lpstr>
      <vt:lpstr>Verdana</vt:lpstr>
      <vt:lpstr>Office Theme</vt:lpstr>
      <vt:lpstr>Introdução.</vt:lpstr>
      <vt:lpstr>Primeira parte – Grade de Bragg simples (Sem phase shifters)</vt:lpstr>
      <vt:lpstr>1° Etapa - Determinar W_bragg.</vt:lpstr>
      <vt:lpstr>2º Etapa – Variação de Strain (S).</vt:lpstr>
      <vt:lpstr>3º Etapa – Análise de potência para variações de deformação.</vt:lpstr>
      <vt:lpstr>3º Etapa – Análise de potência para variações de deformação.</vt:lpstr>
      <vt:lpstr>3º Etapa – Centrando o comprimento de onda dos lasers em outro ponto.</vt:lpstr>
      <vt:lpstr>4º Etapa – Qual o máximo de deformação que é possível aplicar mantendo a relação de potência linear?</vt:lpstr>
      <vt:lpstr>4º Etapa – Qual o máximo de deformação que é possível aplicar mantendo a relação de potência linear?</vt:lpstr>
      <vt:lpstr>4º Etapa – Qual o máximo de deformação que é possível aplicar mantendo a relação de potência linear?</vt:lpstr>
      <vt:lpstr>5º Etapa – Variando o comprimento de onda do laser na faixa para obter o ponto ótimo.</vt:lpstr>
      <vt:lpstr>5º Etapa – Variando o comprimento de onda do laser na faixa para obter o ponto ótimo.</vt:lpstr>
      <vt:lpstr>6º Etapa – Deformação apenas em x.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8º Etapa – n_eff versus Strain.</vt:lpstr>
      <vt:lpstr>Segunda parte – Grade de Bragg composta por phase shifters</vt:lpstr>
      <vt:lpstr>9º Etapa – Configurações possíveis.</vt:lpstr>
      <vt:lpstr>11º Etapa –Grade de Bragg com um phase shifter.</vt:lpstr>
      <vt:lpstr>11º Etapa –Grade de Bragg com um phase shifter.</vt:lpstr>
      <vt:lpstr>11º Etapa –Grade de Bragg com dois phase shifters.</vt:lpstr>
      <vt:lpstr>11º Etapa –Grade de Bragg com dois phase shifters.</vt:lpstr>
      <vt:lpstr>Referências.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de Circuitos Fotônicos em Silício</dc:title>
  <dc:creator>Erick Cândido Sousa</dc:creator>
  <cp:lastModifiedBy>Erick Cândido Sousa</cp:lastModifiedBy>
  <cp:revision>109</cp:revision>
  <dcterms:modified xsi:type="dcterms:W3CDTF">2025-09-17T04:02:45Z</dcterms:modified>
</cp:coreProperties>
</file>